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65" r:id="rId2"/>
    <p:sldId id="266" r:id="rId3"/>
    <p:sldId id="372" r:id="rId4"/>
    <p:sldId id="381" r:id="rId5"/>
    <p:sldId id="374" r:id="rId6"/>
    <p:sldId id="375" r:id="rId7"/>
    <p:sldId id="270" r:id="rId8"/>
    <p:sldId id="376" r:id="rId9"/>
    <p:sldId id="378" r:id="rId10"/>
    <p:sldId id="382" r:id="rId11"/>
    <p:sldId id="383" r:id="rId12"/>
    <p:sldId id="384" r:id="rId13"/>
    <p:sldId id="271" r:id="rId14"/>
    <p:sldId id="379" r:id="rId15"/>
    <p:sldId id="371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 주희" initials="이주" lastIdx="1" clrIdx="0">
    <p:extLst>
      <p:ext uri="{19B8F6BF-5375-455C-9EA6-DF929625EA0E}">
        <p15:presenceInfo xmlns:p15="http://schemas.microsoft.com/office/powerpoint/2012/main" userId="149016fdcfcb808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8F5"/>
    <a:srgbClr val="2F5597"/>
    <a:srgbClr val="F4528D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05" autoAdjust="0"/>
    <p:restoredTop sz="94660"/>
  </p:normalViewPr>
  <p:slideViewPr>
    <p:cSldViewPr snapToGrid="0">
      <p:cViewPr varScale="1">
        <p:scale>
          <a:sx n="66" d="100"/>
          <a:sy n="66" d="100"/>
        </p:scale>
        <p:origin x="7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72C09-0C88-40D3-A7E1-A271671AA960}" type="datetimeFigureOut">
              <a:rPr lang="ko-KR" altLang="en-US" smtClean="0"/>
              <a:t>2020-09-12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93440A-15A8-4489-BA64-4C245EC00B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608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242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690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961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807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874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262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905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728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031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792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917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22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docs.microsoft.com/ko-kr/dax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/>
          <p:cNvSpPr txBox="1"/>
          <p:nvPr/>
        </p:nvSpPr>
        <p:spPr>
          <a:xfrm>
            <a:off x="5184951" y="3968015"/>
            <a:ext cx="1856721" cy="616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300000"/>
              </a:lnSpc>
            </a:pPr>
            <a:r>
              <a:rPr lang="ko-KR" altLang="en-US" sz="1400" b="1">
                <a:cs typeface="Aharoni" panose="02010803020104030203" pitchFamily="2" charset="-79"/>
              </a:rPr>
              <a:t>이주희</a:t>
            </a:r>
            <a:endParaRPr lang="ko-KR" altLang="en-US" sz="1400" b="1" dirty="0">
              <a:cs typeface="Aharoni" panose="02010803020104030203" pitchFamily="2" charset="-79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>
            <a:off x="3354233" y="4132157"/>
            <a:ext cx="5518159" cy="0"/>
          </a:xfrm>
          <a:prstGeom prst="line">
            <a:avLst/>
          </a:prstGeom>
          <a:ln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3354233" y="4665557"/>
            <a:ext cx="5518159" cy="0"/>
          </a:xfrm>
          <a:prstGeom prst="line">
            <a:avLst/>
          </a:prstGeom>
          <a:ln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42AB6AA-EC8E-433B-A40F-ED992DCB8063}"/>
              </a:ext>
            </a:extLst>
          </p:cNvPr>
          <p:cNvSpPr/>
          <p:nvPr/>
        </p:nvSpPr>
        <p:spPr>
          <a:xfrm>
            <a:off x="2115954" y="1635032"/>
            <a:ext cx="7952072" cy="3945214"/>
          </a:xfrm>
          <a:prstGeom prst="roundRect">
            <a:avLst/>
          </a:prstGeom>
          <a:noFill/>
          <a:ln w="76200">
            <a:solidFill>
              <a:srgbClr val="E6E8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DFAB881-1045-4F30-A05F-9584F7472021}"/>
              </a:ext>
            </a:extLst>
          </p:cNvPr>
          <p:cNvGrpSpPr/>
          <p:nvPr/>
        </p:nvGrpSpPr>
        <p:grpSpPr>
          <a:xfrm>
            <a:off x="1191534" y="2192443"/>
            <a:ext cx="8361263" cy="1230468"/>
            <a:chOff x="-1080066" y="317120"/>
            <a:chExt cx="8361263" cy="123046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2C3C476-E8F9-4E49-A97B-B3638125A546}"/>
                </a:ext>
              </a:extLst>
            </p:cNvPr>
            <p:cNvSpPr txBox="1"/>
            <p:nvPr/>
          </p:nvSpPr>
          <p:spPr>
            <a:xfrm>
              <a:off x="-1080066" y="317120"/>
              <a:ext cx="836126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 b="1" spc="-300" dirty="0">
                  <a:solidFill>
                    <a:schemeClr val="bg2">
                      <a:lumMod val="75000"/>
                      <a:alpha val="30000"/>
                    </a:schemeClr>
                  </a:solidFill>
                </a:rPr>
                <a:t>		Power BI - DAX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3618D6C-585C-4853-B3BB-2F69B37E9244}"/>
                </a:ext>
              </a:extLst>
            </p:cNvPr>
            <p:cNvSpPr txBox="1"/>
            <p:nvPr/>
          </p:nvSpPr>
          <p:spPr>
            <a:xfrm>
              <a:off x="605950" y="347259"/>
              <a:ext cx="651460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 b="1" spc="-300" dirty="0">
                  <a:solidFill>
                    <a:schemeClr val="accent1">
                      <a:alpha val="70000"/>
                    </a:schemeClr>
                  </a:solidFill>
                </a:rPr>
                <a:t>Power BI - DAX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965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05"/>
    </mc:Choice>
    <mc:Fallback xmlns="">
      <p:transition spd="slow" advTm="1370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607685F4-60D5-4CE2-A81B-4743C965FC51}"/>
              </a:ext>
            </a:extLst>
          </p:cNvPr>
          <p:cNvSpPr/>
          <p:nvPr/>
        </p:nvSpPr>
        <p:spPr>
          <a:xfrm>
            <a:off x="293865" y="312718"/>
            <a:ext cx="11574367" cy="637085"/>
          </a:xfrm>
          <a:prstGeom prst="roundRect">
            <a:avLst>
              <a:gd name="adj" fmla="val 12073"/>
            </a:avLst>
          </a:prstGeom>
          <a:solidFill>
            <a:srgbClr val="E6E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4. </a:t>
            </a:r>
            <a:r>
              <a:rPr lang="ko-KR" altLang="en-US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추가적인 </a:t>
            </a:r>
            <a:r>
              <a:rPr lang="en-US" altLang="ko-KR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DAX </a:t>
            </a:r>
            <a:r>
              <a:rPr lang="ko-KR" altLang="en-US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함수 예제</a:t>
            </a:r>
            <a:endParaRPr lang="en-US" altLang="ko-KR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8BE4B7-5BD9-4DCD-8325-E24DD5D602FD}"/>
              </a:ext>
            </a:extLst>
          </p:cNvPr>
          <p:cNvSpPr txBox="1"/>
          <p:nvPr/>
        </p:nvSpPr>
        <p:spPr>
          <a:xfrm>
            <a:off x="515245" y="1262264"/>
            <a:ext cx="8455499" cy="85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800" b="1" kern="100" dirty="0"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SWITCH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식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값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결과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값 목록에 대해 식을 계산하고 가능한 여러 결과 식 중 하나를 반환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7B13FF-BB37-47AD-A67C-C607895F2900}"/>
              </a:ext>
            </a:extLst>
          </p:cNvPr>
          <p:cNvPicPr/>
          <p:nvPr/>
        </p:nvPicPr>
        <p:blipFill rotWithShape="1">
          <a:blip r:embed="rId2"/>
          <a:srcRect t="22159" r="44845" b="55748"/>
          <a:stretch/>
        </p:blipFill>
        <p:spPr>
          <a:xfrm>
            <a:off x="293865" y="2427972"/>
            <a:ext cx="5952256" cy="20020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B5A4A0-C5B8-4B1E-A377-F5DBEE309BF0}"/>
              </a:ext>
            </a:extLst>
          </p:cNvPr>
          <p:cNvPicPr/>
          <p:nvPr/>
        </p:nvPicPr>
        <p:blipFill rotWithShape="1">
          <a:blip r:embed="rId3"/>
          <a:srcRect l="3345" t="22652" r="32196" b="53699"/>
          <a:stretch/>
        </p:blipFill>
        <p:spPr>
          <a:xfrm>
            <a:off x="5014762" y="3956085"/>
            <a:ext cx="7045692" cy="263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0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75"/>
    </mc:Choice>
    <mc:Fallback xmlns="">
      <p:transition spd="slow" advTm="2167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607685F4-60D5-4CE2-A81B-4743C965FC51}"/>
              </a:ext>
            </a:extLst>
          </p:cNvPr>
          <p:cNvSpPr/>
          <p:nvPr/>
        </p:nvSpPr>
        <p:spPr>
          <a:xfrm>
            <a:off x="293865" y="312718"/>
            <a:ext cx="11574367" cy="637085"/>
          </a:xfrm>
          <a:prstGeom prst="roundRect">
            <a:avLst>
              <a:gd name="adj" fmla="val 12073"/>
            </a:avLst>
          </a:prstGeom>
          <a:solidFill>
            <a:srgbClr val="E6E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4. </a:t>
            </a:r>
            <a:r>
              <a:rPr lang="ko-KR" altLang="en-US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추가적인 </a:t>
            </a:r>
            <a:r>
              <a:rPr lang="en-US" altLang="ko-KR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DAX </a:t>
            </a:r>
            <a:r>
              <a:rPr lang="ko-KR" altLang="en-US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함수 예제</a:t>
            </a:r>
            <a:endParaRPr lang="en-US" altLang="ko-KR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8BE4B7-5BD9-4DCD-8325-E24DD5D602FD}"/>
              </a:ext>
            </a:extLst>
          </p:cNvPr>
          <p:cNvSpPr txBox="1"/>
          <p:nvPr/>
        </p:nvSpPr>
        <p:spPr>
          <a:xfrm>
            <a:off x="592248" y="1387311"/>
            <a:ext cx="7473722" cy="1162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800" b="1" kern="100" dirty="0"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CALCULATE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식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필터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: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필터에 의해 수정된 컨텍스트에서 식을 평가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800" b="1" kern="100" dirty="0"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ALL</a:t>
            </a:r>
            <a:r>
              <a:rPr lang="en-US" altLang="ko-KR" b="1" kern="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: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어떤 필터에도 영향을 받지 않고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모든 값을 행을 반환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5375A7-B53B-4063-A956-02DA28B2DA10}"/>
              </a:ext>
            </a:extLst>
          </p:cNvPr>
          <p:cNvPicPr/>
          <p:nvPr/>
        </p:nvPicPr>
        <p:blipFill rotWithShape="1">
          <a:blip r:embed="rId2"/>
          <a:srcRect l="10764" t="23193" r="62147" b="73387"/>
          <a:stretch/>
        </p:blipFill>
        <p:spPr>
          <a:xfrm>
            <a:off x="592248" y="2451942"/>
            <a:ext cx="5275234" cy="5357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E253545-4C0C-41FF-9721-E629C8CD39B4}"/>
              </a:ext>
            </a:extLst>
          </p:cNvPr>
          <p:cNvPicPr/>
          <p:nvPr/>
        </p:nvPicPr>
        <p:blipFill rotWithShape="1">
          <a:blip r:embed="rId3"/>
          <a:srcRect l="14341" t="30220" r="51903" b="32826"/>
          <a:stretch/>
        </p:blipFill>
        <p:spPr>
          <a:xfrm>
            <a:off x="5019870" y="2971746"/>
            <a:ext cx="6270565" cy="388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57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75"/>
    </mc:Choice>
    <mc:Fallback xmlns="">
      <p:transition spd="slow" advTm="2167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607685F4-60D5-4CE2-A81B-4743C965FC51}"/>
              </a:ext>
            </a:extLst>
          </p:cNvPr>
          <p:cNvSpPr/>
          <p:nvPr/>
        </p:nvSpPr>
        <p:spPr>
          <a:xfrm>
            <a:off x="293865" y="274217"/>
            <a:ext cx="11574367" cy="637085"/>
          </a:xfrm>
          <a:prstGeom prst="roundRect">
            <a:avLst>
              <a:gd name="adj" fmla="val 12073"/>
            </a:avLst>
          </a:prstGeom>
          <a:solidFill>
            <a:srgbClr val="E6E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4. </a:t>
            </a:r>
            <a:r>
              <a:rPr lang="ko-KR" altLang="en-US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추가적인 </a:t>
            </a:r>
            <a:r>
              <a:rPr lang="en-US" altLang="ko-KR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DAX </a:t>
            </a:r>
            <a:r>
              <a:rPr lang="ko-KR" altLang="en-US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함수 예제</a:t>
            </a:r>
            <a:endParaRPr lang="en-US" altLang="ko-KR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A96006-EB4F-40C6-8A3A-3A69DC2D6AA1}"/>
              </a:ext>
            </a:extLst>
          </p:cNvPr>
          <p:cNvSpPr txBox="1"/>
          <p:nvPr/>
        </p:nvSpPr>
        <p:spPr>
          <a:xfrm>
            <a:off x="438243" y="1394895"/>
            <a:ext cx="6799954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800" b="1" kern="100" dirty="0"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ALLEXCEPT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():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지정한 컬럼만 제외하고 모든 필터를 제거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23298C9-6F34-4189-830A-53E0AEF75B82}"/>
              </a:ext>
            </a:extLst>
          </p:cNvPr>
          <p:cNvPicPr/>
          <p:nvPr/>
        </p:nvPicPr>
        <p:blipFill rotWithShape="1">
          <a:blip r:embed="rId2"/>
          <a:srcRect l="10230" t="22990" r="43866" b="73407"/>
          <a:stretch/>
        </p:blipFill>
        <p:spPr bwMode="auto">
          <a:xfrm>
            <a:off x="438243" y="1861775"/>
            <a:ext cx="7084192" cy="5263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1E219D-CB97-4FE7-8430-1887DB30691C}"/>
              </a:ext>
            </a:extLst>
          </p:cNvPr>
          <p:cNvSpPr txBox="1"/>
          <p:nvPr/>
        </p:nvSpPr>
        <p:spPr>
          <a:xfrm>
            <a:off x="438243" y="2406095"/>
            <a:ext cx="6730465" cy="319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products2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테이블</a:t>
            </a:r>
            <a:r>
              <a:rPr lang="ko-KR" altLang="en-US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category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컬럼만 제외하고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필터를 </a:t>
            </a:r>
            <a:r>
              <a:rPr lang="ko-KR" altLang="en-US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제거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ko-KR" sz="15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672AAE-78D9-4D34-A992-CDBFDD4D54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26" t="16968" r="9605" b="8189"/>
          <a:stretch/>
        </p:blipFill>
        <p:spPr>
          <a:xfrm>
            <a:off x="5785262" y="2850937"/>
            <a:ext cx="6082970" cy="37439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276157-03AC-4ABA-817B-CE6CCEA952F8}"/>
              </a:ext>
            </a:extLst>
          </p:cNvPr>
          <p:cNvSpPr txBox="1"/>
          <p:nvPr/>
        </p:nvSpPr>
        <p:spPr>
          <a:xfrm>
            <a:off x="438243" y="3794303"/>
            <a:ext cx="4797899" cy="222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총매출액은 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category 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product name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모두 영향을 </a:t>
            </a:r>
            <a:r>
              <a:rPr lang="ko-KR" altLang="en-US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받음</a:t>
            </a:r>
            <a:r>
              <a:rPr lang="en-US" altLang="ko-KR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= 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가습기 중 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USB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가습기의 총 매출액 </a:t>
            </a:r>
            <a:endParaRPr lang="en-US" altLang="ko-KR" sz="16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총매출액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_ALLEXCEPT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카테고리에만 영향을 받</a:t>
            </a:r>
            <a:r>
              <a:rPr lang="ko-KR" altLang="en-US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음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en-US" altLang="ko-KR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= 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가습기의 총매출액</a:t>
            </a:r>
            <a:endParaRPr lang="en-US" altLang="ko-KR" sz="16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총매출액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_ALL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은 아무런 영향을 받지 않는다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= 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회사의 총매출</a:t>
            </a:r>
            <a:r>
              <a:rPr lang="ko-KR" altLang="en-US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액</a:t>
            </a:r>
            <a:endParaRPr lang="ko-KR" altLang="ko-KR" sz="16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29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75"/>
    </mc:Choice>
    <mc:Fallback xmlns="">
      <p:transition spd="slow" advTm="21675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047D0DB-B534-4FE6-BFCD-61C1B61BE3F3}"/>
              </a:ext>
            </a:extLst>
          </p:cNvPr>
          <p:cNvSpPr txBox="1"/>
          <p:nvPr/>
        </p:nvSpPr>
        <p:spPr>
          <a:xfrm>
            <a:off x="6081048" y="1407682"/>
            <a:ext cx="5584396" cy="5674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b="1" i="0" dirty="0">
                <a:solidFill>
                  <a:srgbClr val="171717"/>
                </a:solidFill>
                <a:effectLst/>
                <a:highlight>
                  <a:srgbClr val="E6E8F5"/>
                </a:highlight>
                <a:latin typeface="Segoe UI" panose="020B0502040204020203" pitchFamily="34" charset="0"/>
              </a:rPr>
              <a:t>DAX </a:t>
            </a:r>
            <a:r>
              <a:rPr lang="ko-KR" altLang="en-US" sz="2000" b="1" i="0" dirty="0">
                <a:solidFill>
                  <a:srgbClr val="171717"/>
                </a:solidFill>
                <a:effectLst/>
                <a:highlight>
                  <a:srgbClr val="E6E8F5"/>
                </a:highlight>
                <a:latin typeface="Segoe UI" panose="020B0502040204020203" pitchFamily="34" charset="0"/>
              </a:rPr>
              <a:t>관계형 함수</a:t>
            </a:r>
            <a:endParaRPr lang="en-US" altLang="ko-KR" sz="2000" b="1" i="0" dirty="0">
              <a:solidFill>
                <a:srgbClr val="171717"/>
              </a:solidFill>
              <a:effectLst/>
              <a:highlight>
                <a:srgbClr val="E6E8F5"/>
              </a:highlight>
              <a:latin typeface="Segoe UI" panose="020B0502040204020203" pitchFamily="34" charset="0"/>
            </a:endParaRPr>
          </a:p>
          <a:p>
            <a:pPr algn="l">
              <a:lnSpc>
                <a:spcPct val="150000"/>
              </a:lnSpc>
            </a:pPr>
            <a:endParaRPr lang="ko-KR" altLang="en-US" sz="1700" b="1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altLang="ko-KR" sz="17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DAX</a:t>
            </a:r>
            <a:r>
              <a:rPr lang="ko-KR" altLang="en-US" sz="17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에는 설정된 관계가 있는 테이블과 상호 작용을 도와주는 함수</a:t>
            </a:r>
            <a:r>
              <a:rPr lang="en-US" altLang="ko-KR" sz="17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7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관계형 함수를 사용하여 여러 테이블의 값을 포함하는 식을 작성하고</a:t>
            </a:r>
            <a:r>
              <a:rPr lang="en-US" altLang="ko-KR" sz="17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ko-KR" altLang="en-US" sz="17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열의 값을 반환하거나 관계의 모든 행을 반환할 수 있다</a:t>
            </a:r>
            <a:r>
              <a:rPr lang="en-US" altLang="ko-KR" sz="17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altLang="ko-KR" sz="1700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RELATED</a:t>
            </a:r>
            <a:r>
              <a:rPr lang="ko-KR" altLang="en-US" sz="17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함수</a:t>
            </a:r>
            <a:r>
              <a:rPr lang="en-US" altLang="ko-KR" sz="17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:</a:t>
            </a:r>
            <a:r>
              <a:rPr lang="ko-KR" altLang="en-US" sz="17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관계를 따르고 열 값을 반환</a:t>
            </a:r>
            <a:r>
              <a:rPr lang="en-US" altLang="ko-KR" sz="1700" dirty="0">
                <a:solidFill>
                  <a:srgbClr val="171717"/>
                </a:solidFill>
                <a:latin typeface="Segoe UI" panose="020B0502040204020203" pitchFamily="34" charset="0"/>
              </a:rPr>
              <a:t>, </a:t>
            </a:r>
            <a:r>
              <a:rPr lang="ko-KR" altLang="en-US" sz="1700" dirty="0">
                <a:solidFill>
                  <a:srgbClr val="171717"/>
                </a:solidFill>
                <a:latin typeface="Segoe UI" panose="020B0502040204020203" pitchFamily="34" charset="0"/>
              </a:rPr>
              <a:t>다대일 관계에서 작동</a:t>
            </a:r>
            <a:endParaRPr lang="en-US" altLang="ko-KR" sz="1700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RELATEDTABLE</a:t>
            </a:r>
            <a:r>
              <a:rPr lang="ko-KR" altLang="en-US" sz="17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함수</a:t>
            </a:r>
            <a:r>
              <a:rPr lang="en-US" altLang="ko-KR" sz="17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: </a:t>
            </a:r>
            <a:r>
              <a:rPr lang="ko-KR" altLang="en-US" sz="17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관계를 따르고 관계된 </a:t>
            </a:r>
            <a:r>
              <a:rPr lang="ko-KR" altLang="en-US" sz="1700" b="0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행만을</a:t>
            </a:r>
            <a:r>
              <a:rPr lang="ko-KR" altLang="en-US" sz="17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포함하도록 </a:t>
            </a:r>
            <a:r>
              <a:rPr lang="ko-KR" altLang="en-US" sz="1700" b="0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필터링된</a:t>
            </a:r>
            <a:r>
              <a:rPr lang="ko-KR" altLang="en-US" sz="17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모든 테이블을 반환</a:t>
            </a:r>
            <a:r>
              <a:rPr lang="en-US" altLang="ko-KR" sz="17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ko-KR" altLang="en-US" sz="1700" dirty="0">
                <a:solidFill>
                  <a:srgbClr val="171717"/>
                </a:solidFill>
                <a:latin typeface="Segoe UI" panose="020B0502040204020203" pitchFamily="34" charset="0"/>
              </a:rPr>
              <a:t>일대일 관계에서 작동</a:t>
            </a:r>
            <a:br>
              <a:rPr lang="ko-KR" altLang="en-US" sz="1700" dirty="0"/>
            </a:br>
            <a:endParaRPr lang="ko-KR" altLang="en-US" sz="17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047DE3-B33F-45FC-8A86-B93EDA4EE2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51"/>
          <a:stretch/>
        </p:blipFill>
        <p:spPr bwMode="auto">
          <a:xfrm>
            <a:off x="380492" y="2049307"/>
            <a:ext cx="5584396" cy="25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0">
            <a:extLst>
              <a:ext uri="{FF2B5EF4-FFF2-40B4-BE49-F238E27FC236}">
                <a16:creationId xmlns:a16="http://schemas.microsoft.com/office/drawing/2014/main" id="{976BF2E8-F22E-4AB3-86F9-E04177C7C8A1}"/>
              </a:ext>
            </a:extLst>
          </p:cNvPr>
          <p:cNvSpPr/>
          <p:nvPr/>
        </p:nvSpPr>
        <p:spPr>
          <a:xfrm>
            <a:off x="293865" y="274217"/>
            <a:ext cx="11574367" cy="637085"/>
          </a:xfrm>
          <a:prstGeom prst="roundRect">
            <a:avLst>
              <a:gd name="adj" fmla="val 12073"/>
            </a:avLst>
          </a:prstGeom>
          <a:solidFill>
            <a:srgbClr val="E6E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4. </a:t>
            </a:r>
            <a:r>
              <a:rPr lang="ko-KR" altLang="en-US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추가적인 </a:t>
            </a:r>
            <a:r>
              <a:rPr lang="en-US" altLang="ko-KR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DAX </a:t>
            </a:r>
            <a:r>
              <a:rPr lang="ko-KR" altLang="en-US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함수 예제</a:t>
            </a:r>
            <a:endParaRPr lang="en-US" altLang="ko-KR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29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46"/>
    </mc:Choice>
    <mc:Fallback xmlns="">
      <p:transition spd="slow" advTm="2184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607685F4-60D5-4CE2-A81B-4743C965FC51}"/>
              </a:ext>
            </a:extLst>
          </p:cNvPr>
          <p:cNvSpPr/>
          <p:nvPr/>
        </p:nvSpPr>
        <p:spPr>
          <a:xfrm>
            <a:off x="293865" y="312718"/>
            <a:ext cx="11574367" cy="637085"/>
          </a:xfrm>
          <a:prstGeom prst="roundRect">
            <a:avLst>
              <a:gd name="adj" fmla="val 12073"/>
            </a:avLst>
          </a:prstGeom>
          <a:solidFill>
            <a:srgbClr val="E6E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5. DAX  </a:t>
            </a:r>
            <a:r>
              <a:rPr lang="ko-KR" altLang="en-US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더 알아보기</a:t>
            </a:r>
            <a:endParaRPr lang="en-US" altLang="ko-KR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D31D58-3057-4BAA-832A-7469BFFF0888}"/>
              </a:ext>
            </a:extLst>
          </p:cNvPr>
          <p:cNvSpPr txBox="1"/>
          <p:nvPr/>
        </p:nvSpPr>
        <p:spPr>
          <a:xfrm>
            <a:off x="293865" y="124740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https://docs.microsoft.com/ko-kr/dax/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007332-2363-483F-B186-AE51C53CE8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2" t="13850" r="11579" b="8304"/>
          <a:stretch/>
        </p:blipFill>
        <p:spPr>
          <a:xfrm>
            <a:off x="1501976" y="1775694"/>
            <a:ext cx="9158143" cy="476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1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75"/>
    </mc:Choice>
    <mc:Fallback xmlns="">
      <p:transition spd="slow" advTm="21675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602344" y="2264004"/>
            <a:ext cx="7276662" cy="2329991"/>
            <a:chOff x="330744" y="361950"/>
            <a:chExt cx="7276662" cy="2329991"/>
          </a:xfrm>
        </p:grpSpPr>
        <p:sp>
          <p:nvSpPr>
            <p:cNvPr id="7" name="TextBox 6"/>
            <p:cNvSpPr txBox="1"/>
            <p:nvPr/>
          </p:nvSpPr>
          <p:spPr>
            <a:xfrm>
              <a:off x="792720" y="383617"/>
              <a:ext cx="6814686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 b="1" spc="-300" dirty="0" err="1">
                  <a:solidFill>
                    <a:schemeClr val="bg2">
                      <a:lumMod val="75000"/>
                      <a:alpha val="30000"/>
                    </a:schemeClr>
                  </a:solidFill>
                </a:rPr>
                <a:t>Thnak</a:t>
              </a:r>
              <a:r>
                <a:rPr lang="en-US" altLang="ko-KR" sz="7200" b="1" spc="-300" dirty="0">
                  <a:solidFill>
                    <a:schemeClr val="bg2">
                      <a:lumMod val="75000"/>
                      <a:alpha val="30000"/>
                    </a:schemeClr>
                  </a:solidFill>
                </a:rPr>
                <a:t> you </a:t>
              </a:r>
            </a:p>
            <a:p>
              <a:r>
                <a:rPr lang="en-US" altLang="ko-KR" sz="7200" b="1" spc="-300" dirty="0">
                  <a:solidFill>
                    <a:schemeClr val="bg2">
                      <a:lumMod val="75000"/>
                      <a:alpha val="30000"/>
                    </a:schemeClr>
                  </a:solidFill>
                </a:rPr>
                <a:t>		for listening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30744" y="361950"/>
              <a:ext cx="6814686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 b="1" spc="-300" dirty="0">
                  <a:solidFill>
                    <a:schemeClr val="accent1">
                      <a:alpha val="70000"/>
                    </a:schemeClr>
                  </a:solidFill>
                </a:rPr>
                <a:t>Thank you </a:t>
              </a:r>
            </a:p>
            <a:p>
              <a:r>
                <a:rPr lang="en-US" altLang="ko-KR" sz="7200" b="1" spc="-300" dirty="0">
                  <a:solidFill>
                    <a:schemeClr val="accent1">
                      <a:alpha val="70000"/>
                    </a:schemeClr>
                  </a:solidFill>
                </a:rPr>
                <a:t>		for listening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488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93"/>
    </mc:Choice>
    <mc:Fallback xmlns="">
      <p:transition spd="slow" advTm="609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10">
            <a:extLst>
              <a:ext uri="{FF2B5EF4-FFF2-40B4-BE49-F238E27FC236}">
                <a16:creationId xmlns:a16="http://schemas.microsoft.com/office/drawing/2014/main" id="{B5CEB340-5ED4-4E13-944B-95B25FF3BFB3}"/>
              </a:ext>
            </a:extLst>
          </p:cNvPr>
          <p:cNvSpPr/>
          <p:nvPr/>
        </p:nvSpPr>
        <p:spPr>
          <a:xfrm rot="5400000" flipH="1">
            <a:off x="5009861" y="-251522"/>
            <a:ext cx="6067553" cy="7629369"/>
          </a:xfrm>
          <a:prstGeom prst="round2SameRect">
            <a:avLst>
              <a:gd name="adj1" fmla="val 2521"/>
              <a:gd name="adj2" fmla="val 0"/>
            </a:avLst>
          </a:prstGeom>
          <a:solidFill>
            <a:srgbClr val="E6E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spc="-150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589345B-D33B-48A6-A1CD-FB77E787CD3E}"/>
              </a:ext>
            </a:extLst>
          </p:cNvPr>
          <p:cNvSpPr txBox="1"/>
          <p:nvPr/>
        </p:nvSpPr>
        <p:spPr>
          <a:xfrm>
            <a:off x="4971656" y="4357235"/>
            <a:ext cx="5012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</a:rPr>
              <a:t>004	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</a:rPr>
              <a:t>추가적인 </a:t>
            </a: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</a:rPr>
              <a:t>DAX 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</a:rPr>
              <a:t>함수 예제</a:t>
            </a: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13B69B0B-A2F5-437A-8341-0F684A0F569D}"/>
              </a:ext>
            </a:extLst>
          </p:cNvPr>
          <p:cNvSpPr/>
          <p:nvPr/>
        </p:nvSpPr>
        <p:spPr>
          <a:xfrm>
            <a:off x="4976261" y="1428334"/>
            <a:ext cx="4360243" cy="956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</a:rPr>
              <a:t>001	DAX 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</a:rPr>
              <a:t>개요 및 소개</a:t>
            </a: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39ED89A7-328E-468F-93F5-A8978DF7A529}"/>
              </a:ext>
            </a:extLst>
          </p:cNvPr>
          <p:cNvSpPr/>
          <p:nvPr/>
        </p:nvSpPr>
        <p:spPr>
          <a:xfrm>
            <a:off x="4976262" y="2320439"/>
            <a:ext cx="3298111" cy="956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</a:rPr>
              <a:t>002	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</a:rPr>
              <a:t>계산 열과 측정값</a:t>
            </a: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9C8E9EFA-D94B-434D-93BC-ADC49524D4F6}"/>
              </a:ext>
            </a:extLst>
          </p:cNvPr>
          <p:cNvSpPr/>
          <p:nvPr/>
        </p:nvSpPr>
        <p:spPr>
          <a:xfrm>
            <a:off x="4971656" y="3283441"/>
            <a:ext cx="522782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</a:rPr>
              <a:t>003	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</a:rPr>
              <a:t>기본 </a:t>
            </a:r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</a:rPr>
              <a:t>DAX 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</a:rPr>
              <a:t>함수</a:t>
            </a:r>
            <a:endParaRPr lang="en-US" altLang="ko-KR" sz="20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F938EB-F43D-4564-B3E3-13AE30E81ADB}"/>
              </a:ext>
            </a:extLst>
          </p:cNvPr>
          <p:cNvSpPr/>
          <p:nvPr/>
        </p:nvSpPr>
        <p:spPr>
          <a:xfrm>
            <a:off x="0" y="1617664"/>
            <a:ext cx="42289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7E615089-6196-40C5-B19F-4DEAC736AE6C}"/>
              </a:ext>
            </a:extLst>
          </p:cNvPr>
          <p:cNvSpPr txBox="1"/>
          <p:nvPr/>
        </p:nvSpPr>
        <p:spPr>
          <a:xfrm>
            <a:off x="4971656" y="5336645"/>
            <a:ext cx="4522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</a:rPr>
              <a:t>005	DAX 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</a:rPr>
              <a:t>더 알아보기</a:t>
            </a:r>
          </a:p>
        </p:txBody>
      </p:sp>
    </p:spTree>
    <p:extLst>
      <p:ext uri="{BB962C8B-B14F-4D97-AF65-F5344CB8AC3E}">
        <p14:creationId xmlns:p14="http://schemas.microsoft.com/office/powerpoint/2010/main" val="260497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03"/>
    </mc:Choice>
    <mc:Fallback xmlns="">
      <p:transition spd="slow" advTm="1300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10">
            <a:extLst>
              <a:ext uri="{FF2B5EF4-FFF2-40B4-BE49-F238E27FC236}">
                <a16:creationId xmlns:a16="http://schemas.microsoft.com/office/drawing/2014/main" id="{B5CEB340-5ED4-4E13-944B-95B25FF3BFB3}"/>
              </a:ext>
            </a:extLst>
          </p:cNvPr>
          <p:cNvSpPr/>
          <p:nvPr/>
        </p:nvSpPr>
        <p:spPr>
          <a:xfrm>
            <a:off x="293865" y="312718"/>
            <a:ext cx="11574367" cy="637085"/>
          </a:xfrm>
          <a:prstGeom prst="roundRect">
            <a:avLst>
              <a:gd name="adj" fmla="val 12073"/>
            </a:avLst>
          </a:prstGeom>
          <a:solidFill>
            <a:srgbClr val="E6E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1. DAX</a:t>
            </a:r>
            <a:r>
              <a:rPr lang="ko-KR" altLang="en-US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소개 및 개요</a:t>
            </a:r>
            <a:endParaRPr lang="en-US" altLang="ko-KR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60D33B-15C3-4BE2-83E6-486C69FBFC2E}"/>
              </a:ext>
            </a:extLst>
          </p:cNvPr>
          <p:cNvSpPr txBox="1"/>
          <p:nvPr/>
        </p:nvSpPr>
        <p:spPr>
          <a:xfrm>
            <a:off x="1107344" y="1472299"/>
            <a:ext cx="9947408" cy="4683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800" b="1" kern="100" dirty="0">
                <a:solidFill>
                  <a:srgbClr val="171717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DAX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(Data Analysis Expression)</a:t>
            </a:r>
            <a:r>
              <a:rPr lang="ko-KR" altLang="ko-KR" sz="1800" kern="100" dirty="0">
                <a:solidFill>
                  <a:srgbClr val="171717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는</a:t>
            </a:r>
            <a:r>
              <a:rPr lang="en-US" altLang="ko-KR" sz="1800" kern="100" dirty="0">
                <a:solidFill>
                  <a:srgbClr val="171717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 Power BI </a:t>
            </a:r>
            <a:r>
              <a:rPr lang="ko-KR" altLang="ko-KR" sz="1800" kern="100" dirty="0">
                <a:solidFill>
                  <a:srgbClr val="171717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전체에서</a:t>
            </a:r>
            <a:r>
              <a:rPr lang="ko-KR" altLang="ko-KR" sz="1800" kern="100" dirty="0">
                <a:solidFill>
                  <a:srgbClr val="171717"/>
                </a:solidFill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171717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사용되는</a:t>
            </a:r>
            <a:r>
              <a:rPr lang="ko-KR" altLang="ko-KR" sz="1800" kern="100" dirty="0">
                <a:solidFill>
                  <a:srgbClr val="171717"/>
                </a:solidFill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171717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수식</a:t>
            </a:r>
            <a:r>
              <a:rPr lang="ko-KR" altLang="ko-KR" sz="1800" kern="100" dirty="0">
                <a:solidFill>
                  <a:srgbClr val="171717"/>
                </a:solidFill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solidFill>
                  <a:srgbClr val="171717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언어</a:t>
            </a:r>
            <a:endParaRPr lang="en-US" altLang="ko-KR" sz="1800" kern="100" dirty="0">
              <a:solidFill>
                <a:srgbClr val="171717"/>
              </a:solidFill>
              <a:effectLst/>
              <a:latin typeface="Segoe UI" panose="020B0502040204020203" pitchFamily="34" charset="0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85750" indent="-28575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altLang="ko-KR" kern="100" dirty="0">
              <a:solidFill>
                <a:srgbClr val="171717"/>
              </a:solidFill>
              <a:latin typeface="Segoe UI" panose="020B0502040204020203" pitchFamily="34" charset="0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DAX </a:t>
            </a:r>
            <a:r>
              <a:rPr lang="ko-KR" alt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수식에는 테이블 및 열에 있는 데이터에 대한 고급 계산과 쿼리를 수행하는 함수</a:t>
            </a:r>
            <a:r>
              <a:rPr lang="en-US" altLang="ko-KR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ko-KR" alt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연산자 및 값이 포함된다</a:t>
            </a:r>
            <a:r>
              <a:rPr lang="en-US" altLang="ko-KR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dirty="0"/>
              <a:t>Total </a:t>
            </a:r>
            <a:r>
              <a:rPr lang="ko-KR" altLang="en-US" dirty="0"/>
              <a:t>= </a:t>
            </a:r>
            <a:r>
              <a:rPr lang="ko-KR" altLang="en-US" dirty="0">
                <a:solidFill>
                  <a:schemeClr val="accent1"/>
                </a:solidFill>
              </a:rPr>
              <a:t>SUM</a:t>
            </a:r>
            <a:r>
              <a:rPr lang="ko-KR" altLang="en-US" dirty="0"/>
              <a:t>('New </a:t>
            </a:r>
            <a:r>
              <a:rPr lang="ko-KR" altLang="en-US" dirty="0" err="1"/>
              <a:t>Sales</a:t>
            </a:r>
            <a:r>
              <a:rPr lang="ko-KR" altLang="en-US" dirty="0"/>
              <a:t>'[</a:t>
            </a:r>
            <a:r>
              <a:rPr lang="ko-KR" altLang="en-US" dirty="0" err="1"/>
              <a:t>Amount</a:t>
            </a:r>
            <a:r>
              <a:rPr lang="ko-KR" altLang="en-US" dirty="0"/>
              <a:t>]) + </a:t>
            </a:r>
            <a:r>
              <a:rPr lang="ko-KR" altLang="en-US" dirty="0">
                <a:solidFill>
                  <a:schemeClr val="accent1"/>
                </a:solidFill>
              </a:rPr>
              <a:t>SUM</a:t>
            </a:r>
            <a:r>
              <a:rPr lang="ko-KR" altLang="en-US" dirty="0"/>
              <a:t>('</a:t>
            </a:r>
            <a:r>
              <a:rPr lang="ko-KR" altLang="en-US" dirty="0" err="1"/>
              <a:t>Past</a:t>
            </a:r>
            <a:r>
              <a:rPr lang="ko-KR" altLang="en-US" dirty="0"/>
              <a:t> </a:t>
            </a:r>
            <a:r>
              <a:rPr lang="ko-KR" altLang="en-US" dirty="0" err="1"/>
              <a:t>Sales</a:t>
            </a:r>
            <a:r>
              <a:rPr lang="ko-KR" altLang="en-US" dirty="0"/>
              <a:t>'[</a:t>
            </a:r>
            <a:r>
              <a:rPr lang="ko-KR" altLang="en-US" dirty="0" err="1"/>
              <a:t>Amount</a:t>
            </a:r>
            <a:r>
              <a:rPr lang="ko-KR" altLang="en-US" dirty="0"/>
              <a:t>])</a:t>
            </a:r>
            <a:endParaRPr lang="en-US" altLang="ko-KR" dirty="0"/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171717"/>
                </a:solidFill>
                <a:effectLst/>
                <a:highlight>
                  <a:srgbClr val="E6E8F5"/>
                </a:highlight>
                <a:latin typeface="Segoe UI" panose="020B0502040204020203" pitchFamily="34" charset="0"/>
              </a:rPr>
              <a:t>DAX</a:t>
            </a:r>
            <a:r>
              <a:rPr lang="ko-KR" altLang="en-US" b="0" i="0" dirty="0">
                <a:solidFill>
                  <a:srgbClr val="171717"/>
                </a:solidFill>
                <a:effectLst/>
                <a:highlight>
                  <a:srgbClr val="E6E8F5"/>
                </a:highlight>
                <a:latin typeface="Segoe UI" panose="020B0502040204020203" pitchFamily="34" charset="0"/>
              </a:rPr>
              <a:t>를 사용하여 만들 수 있는 두 가지</a:t>
            </a:r>
            <a:endParaRPr lang="en-US" altLang="ko-KR" b="0" i="0" dirty="0">
              <a:solidFill>
                <a:srgbClr val="171717"/>
              </a:solidFill>
              <a:effectLst/>
              <a:highlight>
                <a:srgbClr val="E6E8F5"/>
              </a:highlight>
              <a:latin typeface="Segoe UI" panose="020B0502040204020203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altLang="ko-KR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	</a:t>
            </a:r>
            <a:r>
              <a:rPr lang="en-US" altLang="ko-KR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1) </a:t>
            </a:r>
            <a:r>
              <a:rPr lang="ko-KR" altLang="en-US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계산 열</a:t>
            </a:r>
          </a:p>
          <a:p>
            <a:pPr algn="l">
              <a:lnSpc>
                <a:spcPct val="150000"/>
              </a:lnSpc>
            </a:pPr>
            <a:r>
              <a:rPr lang="en-US" altLang="ko-KR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	2) </a:t>
            </a:r>
            <a:r>
              <a:rPr lang="ko-KR" altLang="en-US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측정값</a:t>
            </a:r>
            <a:endParaRPr lang="en-US" altLang="ko-KR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altLang="ko-KR" kern="100" dirty="0">
              <a:solidFill>
                <a:srgbClr val="171717"/>
              </a:solidFill>
              <a:latin typeface="Segoe UI" panose="020B0502040204020203" pitchFamily="34" charset="0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85750" indent="-28575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DC9D06B-CB8C-44B4-AEF8-30FD37E023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2" t="38597" r="77184" b="21081"/>
          <a:stretch/>
        </p:blipFill>
        <p:spPr>
          <a:xfrm>
            <a:off x="8422825" y="3036435"/>
            <a:ext cx="2661831" cy="3413995"/>
          </a:xfrm>
          <a:prstGeom prst="rect">
            <a:avLst/>
          </a:prstGeom>
          <a:ln w="50800" cmpd="sng">
            <a:solidFill>
              <a:srgbClr val="E6E8F5"/>
            </a:solidFill>
          </a:ln>
        </p:spPr>
      </p:pic>
    </p:spTree>
    <p:extLst>
      <p:ext uri="{BB962C8B-B14F-4D97-AF65-F5344CB8AC3E}">
        <p14:creationId xmlns:p14="http://schemas.microsoft.com/office/powerpoint/2010/main" val="148459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99"/>
    </mc:Choice>
    <mc:Fallback xmlns="">
      <p:transition spd="slow" advTm="2939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10">
            <a:extLst>
              <a:ext uri="{FF2B5EF4-FFF2-40B4-BE49-F238E27FC236}">
                <a16:creationId xmlns:a16="http://schemas.microsoft.com/office/drawing/2014/main" id="{B5CEB340-5ED4-4E13-944B-95B25FF3BFB3}"/>
              </a:ext>
            </a:extLst>
          </p:cNvPr>
          <p:cNvSpPr/>
          <p:nvPr/>
        </p:nvSpPr>
        <p:spPr>
          <a:xfrm>
            <a:off x="293865" y="312718"/>
            <a:ext cx="11574367" cy="637085"/>
          </a:xfrm>
          <a:prstGeom prst="roundRect">
            <a:avLst>
              <a:gd name="adj" fmla="val 12073"/>
            </a:avLst>
          </a:prstGeom>
          <a:solidFill>
            <a:srgbClr val="E6E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2. </a:t>
            </a:r>
            <a:r>
              <a:rPr lang="ko-KR" altLang="en-US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계산 열과 측정값</a:t>
            </a:r>
            <a:endParaRPr lang="en-US" altLang="ko-KR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aphicFrame>
        <p:nvGraphicFramePr>
          <p:cNvPr id="11" name="표 13">
            <a:extLst>
              <a:ext uri="{FF2B5EF4-FFF2-40B4-BE49-F238E27FC236}">
                <a16:creationId xmlns:a16="http://schemas.microsoft.com/office/drawing/2014/main" id="{AEAB95E5-30BA-44F9-8CE7-B297093697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294444"/>
              </p:ext>
            </p:extLst>
          </p:nvPr>
        </p:nvGraphicFramePr>
        <p:xfrm>
          <a:off x="6313357" y="2440440"/>
          <a:ext cx="5391246" cy="3695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7082">
                  <a:extLst>
                    <a:ext uri="{9D8B030D-6E8A-4147-A177-3AD203B41FA5}">
                      <a16:colId xmlns:a16="http://schemas.microsoft.com/office/drawing/2014/main" val="2378614808"/>
                    </a:ext>
                  </a:extLst>
                </a:gridCol>
                <a:gridCol w="1797082">
                  <a:extLst>
                    <a:ext uri="{9D8B030D-6E8A-4147-A177-3AD203B41FA5}">
                      <a16:colId xmlns:a16="http://schemas.microsoft.com/office/drawing/2014/main" val="1566224186"/>
                    </a:ext>
                  </a:extLst>
                </a:gridCol>
                <a:gridCol w="1797082">
                  <a:extLst>
                    <a:ext uri="{9D8B030D-6E8A-4147-A177-3AD203B41FA5}">
                      <a16:colId xmlns:a16="http://schemas.microsoft.com/office/drawing/2014/main" val="4010215232"/>
                    </a:ext>
                  </a:extLst>
                </a:gridCol>
              </a:tblGrid>
              <a:tr h="52226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계산 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측정값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750692"/>
                  </a:ext>
                </a:extLst>
              </a:tr>
              <a:tr h="134855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dirty="0">
                          <a:solidFill>
                            <a:srgbClr val="555555"/>
                          </a:solidFill>
                          <a:effectLst/>
                          <a:latin typeface="Spoqa Han Sans"/>
                        </a:rPr>
                        <a:t>계산 되는 시점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dirty="0">
                          <a:solidFill>
                            <a:srgbClr val="555555"/>
                          </a:solidFill>
                          <a:effectLst/>
                          <a:latin typeface="Spoqa Han Sans"/>
                        </a:rPr>
                        <a:t>데이터가 새로   </a:t>
                      </a:r>
                      <a:endParaRPr lang="en-US" altLang="ko-KR" sz="1600" b="0" dirty="0">
                        <a:solidFill>
                          <a:srgbClr val="555555"/>
                        </a:solidFill>
                        <a:effectLst/>
                        <a:latin typeface="Spoqa Han Sans"/>
                      </a:endParaRPr>
                    </a:p>
                    <a:p>
                      <a:pPr algn="ctr"/>
                      <a:r>
                        <a:rPr lang="ko-KR" altLang="en-US" sz="1600" b="0" dirty="0">
                          <a:solidFill>
                            <a:srgbClr val="555555"/>
                          </a:solidFill>
                          <a:effectLst/>
                          <a:latin typeface="Spoqa Han Sans"/>
                        </a:rPr>
                        <a:t>업데이트 될 때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dirty="0">
                          <a:solidFill>
                            <a:srgbClr val="555555"/>
                          </a:solidFill>
                          <a:effectLst/>
                          <a:latin typeface="Spoqa Han Sans"/>
                        </a:rPr>
                        <a:t>측정값을 </a:t>
                      </a:r>
                      <a:endParaRPr lang="en-US" altLang="ko-KR" sz="1600" b="0" dirty="0">
                        <a:solidFill>
                          <a:srgbClr val="555555"/>
                        </a:solidFill>
                        <a:effectLst/>
                        <a:latin typeface="Spoqa Han Sans"/>
                      </a:endParaRPr>
                    </a:p>
                    <a:p>
                      <a:pPr algn="ctr"/>
                      <a:r>
                        <a:rPr lang="ko-KR" altLang="en-US" sz="1600" b="0" dirty="0">
                          <a:solidFill>
                            <a:srgbClr val="555555"/>
                          </a:solidFill>
                          <a:effectLst/>
                          <a:latin typeface="Spoqa Han Sans"/>
                        </a:rPr>
                        <a:t>보고서에서 </a:t>
                      </a:r>
                      <a:endParaRPr lang="en-US" altLang="ko-KR" sz="1600" b="0" dirty="0">
                        <a:solidFill>
                          <a:srgbClr val="555555"/>
                        </a:solidFill>
                        <a:effectLst/>
                        <a:latin typeface="Spoqa Han Sans"/>
                      </a:endParaRPr>
                    </a:p>
                    <a:p>
                      <a:pPr algn="ctr"/>
                      <a:r>
                        <a:rPr lang="ko-KR" altLang="en-US" sz="1600" b="0" dirty="0">
                          <a:solidFill>
                            <a:srgbClr val="555555"/>
                          </a:solidFill>
                          <a:effectLst/>
                          <a:latin typeface="Spoqa Han Sans"/>
                        </a:rPr>
                        <a:t>확인할 때</a:t>
                      </a: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3591745867"/>
                  </a:ext>
                </a:extLst>
              </a:tr>
              <a:tr h="18242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dirty="0">
                          <a:solidFill>
                            <a:srgbClr val="555555"/>
                          </a:solidFill>
                          <a:effectLst/>
                          <a:latin typeface="Spoqa Han Sans"/>
                        </a:rPr>
                        <a:t>사용 용도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dirty="0">
                          <a:solidFill>
                            <a:srgbClr val="555555"/>
                          </a:solidFill>
                          <a:effectLst/>
                          <a:latin typeface="Spoqa Han Sans"/>
                        </a:rPr>
                        <a:t>각 행마다 계산 되어야 하는 값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dirty="0">
                          <a:solidFill>
                            <a:srgbClr val="555555"/>
                          </a:solidFill>
                          <a:effectLst/>
                          <a:latin typeface="Spoqa Han Sans"/>
                        </a:rPr>
                        <a:t>필터를 지정하는 </a:t>
                      </a:r>
                      <a:endParaRPr lang="en-US" altLang="ko-KR" sz="1600" b="0" dirty="0">
                        <a:solidFill>
                          <a:srgbClr val="555555"/>
                        </a:solidFill>
                        <a:effectLst/>
                        <a:latin typeface="Spoqa Han Sans"/>
                      </a:endParaRPr>
                    </a:p>
                    <a:p>
                      <a:pPr algn="ctr"/>
                      <a:r>
                        <a:rPr lang="ko-KR" altLang="en-US" sz="1600" b="0" dirty="0">
                          <a:solidFill>
                            <a:srgbClr val="555555"/>
                          </a:solidFill>
                          <a:effectLst/>
                          <a:latin typeface="Spoqa Han Sans"/>
                        </a:rPr>
                        <a:t>집계류의 값</a:t>
                      </a:r>
                      <a:r>
                        <a:rPr lang="en-US" altLang="ko-KR" sz="1600" b="0" dirty="0">
                          <a:solidFill>
                            <a:srgbClr val="555555"/>
                          </a:solidFill>
                          <a:effectLst/>
                          <a:latin typeface="Spoqa Han Sans"/>
                        </a:rPr>
                        <a:t>(Scala)</a:t>
                      </a:r>
                    </a:p>
                    <a:p>
                      <a:pPr algn="ctr"/>
                      <a:endParaRPr lang="en-US" altLang="ko-KR" sz="1600" b="0" dirty="0">
                        <a:solidFill>
                          <a:srgbClr val="555555"/>
                        </a:solidFill>
                        <a:effectLst/>
                        <a:latin typeface="Spoqa Han Sans"/>
                      </a:endParaRPr>
                    </a:p>
                    <a:p>
                      <a:pPr algn="ctr"/>
                      <a:r>
                        <a:rPr lang="ko-KR" altLang="en-US" sz="1600" b="0" dirty="0">
                          <a:solidFill>
                            <a:srgbClr val="555555"/>
                          </a:solidFill>
                          <a:effectLst/>
                          <a:latin typeface="Spoqa Han Sans"/>
                        </a:rPr>
                        <a:t>복잡한 집계가 필요할 때 사용</a:t>
                      </a: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3283041616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D2A1A2AB-BF78-47FA-AEB1-F5CF879B532B}"/>
              </a:ext>
            </a:extLst>
          </p:cNvPr>
          <p:cNvSpPr txBox="1"/>
          <p:nvPr/>
        </p:nvSpPr>
        <p:spPr>
          <a:xfrm>
            <a:off x="293865" y="2330314"/>
            <a:ext cx="5841838" cy="2999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Spoqa Han San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effectLst/>
                <a:highlight>
                  <a:srgbClr val="E6E8F5"/>
                </a:highlight>
                <a:latin typeface="Spoqa Han Sans"/>
              </a:rPr>
              <a:t>계산 열</a:t>
            </a:r>
            <a:r>
              <a:rPr lang="en-US" altLang="ko-KR" sz="1600" dirty="0">
                <a:effectLst/>
                <a:latin typeface="Spoqa Han Sans"/>
              </a:rPr>
              <a:t>: </a:t>
            </a:r>
            <a:r>
              <a:rPr lang="ko-KR" altLang="en-US" sz="1600" dirty="0">
                <a:effectLst/>
                <a:latin typeface="Spoqa Han Sans"/>
              </a:rPr>
              <a:t>계산에 의한 결과를 테이블 내 별도의 열에 담는 것</a:t>
            </a:r>
            <a:endParaRPr lang="en-US" altLang="ko-KR" sz="1600" dirty="0">
              <a:effectLst/>
              <a:latin typeface="Spoqa Han San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Spoqa Han San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i="0" dirty="0">
                <a:solidFill>
                  <a:srgbClr val="171717"/>
                </a:solidFill>
                <a:effectLst/>
                <a:highlight>
                  <a:srgbClr val="E6E8F5"/>
                </a:highlight>
                <a:latin typeface="Segoe UI" panose="020B0502040204020203" pitchFamily="34" charset="0"/>
              </a:rPr>
              <a:t>측정값</a:t>
            </a:r>
            <a:r>
              <a:rPr lang="en-US" altLang="ko-KR" sz="16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: </a:t>
            </a:r>
            <a:r>
              <a:rPr lang="ko-KR" altLang="en-US" sz="1600" b="0" i="0" dirty="0">
                <a:effectLst/>
                <a:latin typeface="Spoqa Han Sans"/>
              </a:rPr>
              <a:t>필터에 의해서 값이 좌우되는 일종의 집계된 값</a:t>
            </a:r>
            <a:r>
              <a:rPr lang="ko-KR" altLang="en-US" sz="1600" b="0" i="0" dirty="0">
                <a:effectLst/>
                <a:latin typeface="Segoe UI" panose="020B0502040204020203" pitchFamily="34" charset="0"/>
              </a:rPr>
              <a:t> </a:t>
            </a:r>
            <a:endParaRPr lang="en-US" altLang="ko-KR" sz="1600" b="0" i="0" dirty="0">
              <a:effectLst/>
              <a:latin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b="0" i="0" dirty="0">
                <a:effectLst/>
                <a:latin typeface="Spoqa Han Sans"/>
              </a:rPr>
              <a:t>- </a:t>
            </a:r>
            <a:r>
              <a:rPr lang="ko-KR" altLang="en-US" sz="1600" b="0" i="0" dirty="0">
                <a:effectLst/>
                <a:latin typeface="Spoqa Han Sans"/>
              </a:rPr>
              <a:t>측정값의 결과는 사전에 미리 </a:t>
            </a:r>
            <a:r>
              <a:rPr lang="ko-KR" altLang="en-US" sz="1600" dirty="0">
                <a:latin typeface="Spoqa Han Sans"/>
              </a:rPr>
              <a:t>계산되거나 </a:t>
            </a:r>
            <a:r>
              <a:rPr lang="ko-KR" altLang="en-US" sz="1600" b="0" i="0" dirty="0">
                <a:effectLst/>
                <a:latin typeface="Spoqa Han Sans"/>
              </a:rPr>
              <a:t>저장되어 있지 않음</a:t>
            </a:r>
            <a:r>
              <a:rPr lang="en-US" altLang="ko-KR" sz="1600" b="0" i="0" dirty="0">
                <a:effectLst/>
                <a:latin typeface="Spoqa Han Sans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dirty="0">
                <a:effectLst/>
                <a:latin typeface="Spoqa Han Sans"/>
              </a:rPr>
              <a:t>- </a:t>
            </a:r>
            <a:r>
              <a:rPr lang="ko-KR" altLang="en-US" sz="1600" b="0" i="0" dirty="0">
                <a:effectLst/>
                <a:latin typeface="Spoqa Han Sans"/>
              </a:rPr>
              <a:t>클라이언트 프로그램에서 해당 측정값을 띄웠을 때에 계산이 실행되고 그 값이 확인되는 방식으로 이루어진다</a:t>
            </a:r>
            <a:r>
              <a:rPr lang="en-US" altLang="ko-KR" sz="1600" b="0" i="0" dirty="0">
                <a:effectLst/>
                <a:latin typeface="Spoqa Han Sans"/>
              </a:rPr>
              <a:t>.</a:t>
            </a:r>
            <a:endParaRPr lang="en-US" altLang="ko-KR" sz="1600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3245D9-0A8D-4B94-9C75-85EF9ADEE771}"/>
              </a:ext>
            </a:extLst>
          </p:cNvPr>
          <p:cNvSpPr txBox="1"/>
          <p:nvPr/>
        </p:nvSpPr>
        <p:spPr>
          <a:xfrm>
            <a:off x="1756906" y="1290245"/>
            <a:ext cx="9379524" cy="46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0" dirty="0">
                <a:effectLst/>
                <a:latin typeface="Spoqa Han Sans"/>
              </a:rPr>
              <a:t>: </a:t>
            </a:r>
            <a:r>
              <a:rPr lang="ko-KR" altLang="en-US" sz="1800" b="0" i="0" dirty="0">
                <a:effectLst/>
                <a:latin typeface="Spoqa Han Sans"/>
              </a:rPr>
              <a:t>이미 불러 온 데이터에 추가적인 계산으로 값을 생성해 낼 필요가 있을 때에 수행하는 기능</a:t>
            </a:r>
            <a:endParaRPr lang="en-US" altLang="ko-KR" sz="1800" dirty="0">
              <a:effectLst/>
              <a:latin typeface="Spoqa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96399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227"/>
    </mc:Choice>
    <mc:Fallback xmlns="">
      <p:transition spd="slow" advTm="5822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10">
            <a:extLst>
              <a:ext uri="{FF2B5EF4-FFF2-40B4-BE49-F238E27FC236}">
                <a16:creationId xmlns:a16="http://schemas.microsoft.com/office/drawing/2014/main" id="{B5CEB340-5ED4-4E13-944B-95B25FF3BFB3}"/>
              </a:ext>
            </a:extLst>
          </p:cNvPr>
          <p:cNvSpPr/>
          <p:nvPr/>
        </p:nvSpPr>
        <p:spPr>
          <a:xfrm>
            <a:off x="293865" y="341594"/>
            <a:ext cx="11574367" cy="637085"/>
          </a:xfrm>
          <a:prstGeom prst="roundRect">
            <a:avLst>
              <a:gd name="adj" fmla="val 12073"/>
            </a:avLst>
          </a:prstGeom>
          <a:solidFill>
            <a:srgbClr val="E6E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2-1. </a:t>
            </a:r>
            <a:r>
              <a:rPr lang="ko-KR" altLang="en-US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계산 열</a:t>
            </a:r>
            <a:endParaRPr lang="en-US" altLang="ko-KR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F57243-CE72-4805-BA2D-299B1E131E2F}"/>
              </a:ext>
            </a:extLst>
          </p:cNvPr>
          <p:cNvSpPr txBox="1"/>
          <p:nvPr/>
        </p:nvSpPr>
        <p:spPr>
          <a:xfrm>
            <a:off x="625642" y="15021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1) </a:t>
            </a:r>
            <a:r>
              <a:rPr lang="ko-KR" altLang="en-US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계산 열 만들기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C3E768A-6DD5-4680-AC6B-193AA9BE2E76}"/>
              </a:ext>
            </a:extLst>
          </p:cNvPr>
          <p:cNvPicPr/>
          <p:nvPr/>
        </p:nvPicPr>
        <p:blipFill rotWithShape="1">
          <a:blip r:embed="rId2"/>
          <a:srcRect t="5782" r="27751" b="8497"/>
          <a:stretch/>
        </p:blipFill>
        <p:spPr bwMode="auto">
          <a:xfrm>
            <a:off x="3860014" y="1299410"/>
            <a:ext cx="8008218" cy="51302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C66619B-7930-4853-BCB4-6D68212B8DF3}"/>
              </a:ext>
            </a:extLst>
          </p:cNvPr>
          <p:cNvSpPr txBox="1"/>
          <p:nvPr/>
        </p:nvSpPr>
        <p:spPr>
          <a:xfrm>
            <a:off x="625642" y="2394967"/>
            <a:ext cx="4312118" cy="1286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계산 열에 대한 필수 요소</a:t>
            </a:r>
            <a:endParaRPr lang="en-US" altLang="ko-KR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새 열 이름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하나 이상의 함수 또는 식</a:t>
            </a:r>
            <a:endParaRPr lang="en-US" altLang="ko-KR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63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227"/>
    </mc:Choice>
    <mc:Fallback xmlns="">
      <p:transition spd="slow" advTm="58227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83E8CE1D-2C31-4D41-9021-4F63390E2807}"/>
              </a:ext>
            </a:extLst>
          </p:cNvPr>
          <p:cNvPicPr/>
          <p:nvPr/>
        </p:nvPicPr>
        <p:blipFill rotWithShape="1">
          <a:blip r:embed="rId2"/>
          <a:srcRect t="5687" r="2625" b="7985"/>
          <a:stretch/>
        </p:blipFill>
        <p:spPr>
          <a:xfrm>
            <a:off x="5064411" y="2154292"/>
            <a:ext cx="6636114" cy="4131005"/>
          </a:xfrm>
          <a:prstGeom prst="rect">
            <a:avLst/>
          </a:prstGeom>
        </p:spPr>
      </p:pic>
      <p:sp>
        <p:nvSpPr>
          <p:cNvPr id="5" name="모서리가 둥근 직사각형 10">
            <a:extLst>
              <a:ext uri="{FF2B5EF4-FFF2-40B4-BE49-F238E27FC236}">
                <a16:creationId xmlns:a16="http://schemas.microsoft.com/office/drawing/2014/main" id="{B5CEB340-5ED4-4E13-944B-95B25FF3BFB3}"/>
              </a:ext>
            </a:extLst>
          </p:cNvPr>
          <p:cNvSpPr/>
          <p:nvPr/>
        </p:nvSpPr>
        <p:spPr>
          <a:xfrm>
            <a:off x="293865" y="312718"/>
            <a:ext cx="11574367" cy="637085"/>
          </a:xfrm>
          <a:prstGeom prst="roundRect">
            <a:avLst>
              <a:gd name="adj" fmla="val 12073"/>
            </a:avLst>
          </a:prstGeom>
          <a:solidFill>
            <a:srgbClr val="E6E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2-2. </a:t>
            </a:r>
            <a:r>
              <a:rPr lang="ko-KR" altLang="en-US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측정값</a:t>
            </a:r>
            <a:endParaRPr lang="en-US" altLang="ko-KR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F57243-CE72-4805-BA2D-299B1E131E2F}"/>
              </a:ext>
            </a:extLst>
          </p:cNvPr>
          <p:cNvSpPr txBox="1"/>
          <p:nvPr/>
        </p:nvSpPr>
        <p:spPr>
          <a:xfrm>
            <a:off x="625642" y="15021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2) </a:t>
            </a:r>
            <a:r>
              <a:rPr lang="ko-KR" altLang="en-US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측정값 만들기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009478-E198-448F-8B37-242D4C2D0249}"/>
              </a:ext>
            </a:extLst>
          </p:cNvPr>
          <p:cNvSpPr txBox="1"/>
          <p:nvPr/>
        </p:nvSpPr>
        <p:spPr>
          <a:xfrm>
            <a:off x="5189539" y="4094665"/>
            <a:ext cx="6201666" cy="1066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>
                <a:solidFill>
                  <a:srgbClr val="2F5597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r>
              <a:rPr lang="ko-KR" altLang="ko-KR" sz="1600" b="1" kern="100" dirty="0">
                <a:solidFill>
                  <a:srgbClr val="2F5597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새 측정값</a:t>
            </a:r>
            <a:r>
              <a:rPr lang="en-US" altLang="ko-KR" sz="1600" b="1" kern="100" dirty="0">
                <a:solidFill>
                  <a:srgbClr val="2F5597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600" b="1" kern="100" dirty="0">
                <a:solidFill>
                  <a:srgbClr val="2F5597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데이터테이블에서 눈으로 보이지 </a:t>
            </a:r>
            <a:r>
              <a:rPr lang="ko-KR" altLang="en-US" sz="1600" b="1" kern="100" dirty="0">
                <a:solidFill>
                  <a:srgbClr val="2F559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않는다</a:t>
            </a:r>
            <a:r>
              <a:rPr lang="en-US" altLang="ko-KR" sz="1600" b="1" kern="100" dirty="0">
                <a:solidFill>
                  <a:srgbClr val="2F559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altLang="ko-KR" sz="1600" b="1" kern="100" dirty="0">
                <a:solidFill>
                  <a:srgbClr val="2F5597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b="1" kern="100" dirty="0">
                <a:solidFill>
                  <a:srgbClr val="2F5597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하지만</a:t>
            </a:r>
            <a:r>
              <a:rPr lang="en-US" altLang="ko-KR" sz="1600" b="1" kern="100" dirty="0">
                <a:solidFill>
                  <a:srgbClr val="2F559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600" b="1" kern="100" dirty="0">
                <a:solidFill>
                  <a:srgbClr val="2F5597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필드에서 총 매출액이 생성된 것을 확인할 수 있</a:t>
            </a:r>
            <a:r>
              <a:rPr lang="ko-KR" altLang="en-US" sz="1600" b="1" kern="100" dirty="0">
                <a:solidFill>
                  <a:srgbClr val="2F5597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</a:t>
            </a:r>
            <a:r>
              <a:rPr lang="en-US" altLang="ko-KR" sz="1600" b="1" kern="100" dirty="0">
                <a:solidFill>
                  <a:srgbClr val="2F5597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b="1" kern="100" dirty="0">
                <a:solidFill>
                  <a:srgbClr val="2F5597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보고서 테이블에서 시각화 할 때에는 </a:t>
            </a:r>
            <a:r>
              <a:rPr lang="ko-KR" altLang="en-US" sz="1600" b="1" kern="100" dirty="0">
                <a:solidFill>
                  <a:srgbClr val="2F5597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계산된 값을 </a:t>
            </a:r>
            <a:r>
              <a:rPr lang="ko-KR" altLang="ko-KR" sz="1600" b="1" kern="100" dirty="0">
                <a:solidFill>
                  <a:srgbClr val="2F5597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볼 수 있</a:t>
            </a:r>
            <a:r>
              <a:rPr lang="ko-KR" altLang="en-US" sz="1600" b="1" kern="100" dirty="0">
                <a:solidFill>
                  <a:srgbClr val="2F5597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</a:t>
            </a:r>
            <a:r>
              <a:rPr lang="en-US" altLang="ko-KR" sz="1600" b="1" kern="100" dirty="0">
                <a:solidFill>
                  <a:srgbClr val="2F5597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600" b="1" kern="100" dirty="0">
              <a:solidFill>
                <a:srgbClr val="2F5597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3F61D6C-734F-4F6B-8A6A-04E13DF19ADC}"/>
              </a:ext>
            </a:extLst>
          </p:cNvPr>
          <p:cNvPicPr/>
          <p:nvPr/>
        </p:nvPicPr>
        <p:blipFill rotWithShape="1">
          <a:blip r:embed="rId3"/>
          <a:srcRect t="5434" r="53774" b="76081"/>
          <a:stretch/>
        </p:blipFill>
        <p:spPr>
          <a:xfrm>
            <a:off x="293864" y="2154292"/>
            <a:ext cx="4644190" cy="1701795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E5E6C4B-3500-4D3D-99A7-82CD138EE74F}"/>
              </a:ext>
            </a:extLst>
          </p:cNvPr>
          <p:cNvSpPr/>
          <p:nvPr/>
        </p:nvSpPr>
        <p:spPr>
          <a:xfrm>
            <a:off x="9716410" y="5515276"/>
            <a:ext cx="2181726" cy="864636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9C17540-4532-41C1-8802-3BE4A55D5653}"/>
              </a:ext>
            </a:extLst>
          </p:cNvPr>
          <p:cNvSpPr/>
          <p:nvPr/>
        </p:nvSpPr>
        <p:spPr>
          <a:xfrm>
            <a:off x="3205212" y="2417888"/>
            <a:ext cx="548641" cy="1011112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6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227"/>
    </mc:Choice>
    <mc:Fallback xmlns="">
      <p:transition spd="slow" advTm="5822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607685F4-60D5-4CE2-A81B-4743C965FC51}"/>
              </a:ext>
            </a:extLst>
          </p:cNvPr>
          <p:cNvSpPr/>
          <p:nvPr/>
        </p:nvSpPr>
        <p:spPr>
          <a:xfrm>
            <a:off x="293865" y="312718"/>
            <a:ext cx="11574367" cy="637085"/>
          </a:xfrm>
          <a:prstGeom prst="roundRect">
            <a:avLst>
              <a:gd name="adj" fmla="val 12073"/>
            </a:avLst>
          </a:prstGeom>
          <a:solidFill>
            <a:srgbClr val="E6E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3. DAX </a:t>
            </a:r>
            <a:r>
              <a:rPr lang="ko-KR" altLang="en-US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함수</a:t>
            </a:r>
            <a:endParaRPr lang="en-US" altLang="ko-KR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070BFC-D826-45E4-9D09-7C982597BEAE}"/>
              </a:ext>
            </a:extLst>
          </p:cNvPr>
          <p:cNvSpPr txBox="1"/>
          <p:nvPr/>
        </p:nvSpPr>
        <p:spPr>
          <a:xfrm>
            <a:off x="495995" y="1654098"/>
            <a:ext cx="1727440" cy="2339061"/>
          </a:xfrm>
          <a:prstGeom prst="rect">
            <a:avLst/>
          </a:prstGeom>
          <a:solidFill>
            <a:srgbClr val="E6E8F5"/>
          </a:solidFill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집계</a:t>
            </a:r>
            <a:r>
              <a:rPr lang="ko-KR" altLang="en-US" sz="16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함수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계산</a:t>
            </a:r>
            <a:r>
              <a:rPr lang="ko-KR" altLang="en-US" sz="16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함수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논리</a:t>
            </a:r>
            <a:r>
              <a:rPr lang="ko-KR" altLang="en-US" sz="16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함수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정보</a:t>
            </a:r>
            <a:r>
              <a:rPr lang="ko-KR" altLang="en-US" sz="16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함수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텍스트</a:t>
            </a:r>
            <a:r>
              <a:rPr lang="ko-KR" altLang="en-US" sz="16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함수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날짜</a:t>
            </a:r>
            <a:r>
              <a:rPr lang="ko-KR" altLang="en-US" sz="16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함수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A07D5D-B6C8-4434-B0B2-84C8F4B4DC06}"/>
              </a:ext>
            </a:extLst>
          </p:cNvPr>
          <p:cNvSpPr txBox="1"/>
          <p:nvPr/>
        </p:nvSpPr>
        <p:spPr>
          <a:xfrm>
            <a:off x="2635692" y="1557846"/>
            <a:ext cx="3376605" cy="4781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500" b="1" i="0" dirty="0">
                <a:solidFill>
                  <a:srgbClr val="171717"/>
                </a:solidFill>
                <a:effectLst/>
                <a:highlight>
                  <a:srgbClr val="E6E8F5"/>
                </a:highlight>
                <a:latin typeface="Segoe UI" panose="020B0502040204020203" pitchFamily="34" charset="0"/>
              </a:rPr>
              <a:t>집계함수</a:t>
            </a:r>
            <a:endParaRPr lang="en-US" altLang="ko-KR" sz="2500" b="1" i="0" dirty="0">
              <a:solidFill>
                <a:srgbClr val="171717"/>
              </a:solidFill>
              <a:effectLst/>
              <a:highlight>
                <a:srgbClr val="E6E8F5"/>
              </a:highlight>
              <a:latin typeface="Segoe UI" panose="020B0502040204020203" pitchFamily="34" charset="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합계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AVERAGE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최소값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최대값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SUMX(</a:t>
            </a:r>
            <a:r>
              <a:rPr lang="ko-KR" altLang="en-US" sz="15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및 기타 </a:t>
            </a:r>
            <a:r>
              <a:rPr lang="en-US" altLang="ko-KR" sz="1500" b="0" i="1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X</a:t>
            </a:r>
            <a:r>
              <a:rPr lang="ko-KR" altLang="en-US" sz="15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함수</a:t>
            </a:r>
            <a:r>
              <a:rPr lang="en-US" altLang="ko-KR" sz="15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)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algn="l">
              <a:lnSpc>
                <a:spcPct val="150000"/>
              </a:lnSpc>
            </a:pPr>
            <a:r>
              <a:rPr lang="ko-KR" altLang="en-US" sz="15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숫자 열에서만 작동하며 일반적으로 한 번에 하나의 열만 집계</a:t>
            </a:r>
            <a:r>
              <a:rPr lang="en-US" altLang="ko-KR" sz="1500" dirty="0">
                <a:solidFill>
                  <a:srgbClr val="171717"/>
                </a:solidFill>
                <a:latin typeface="Segoe UI" panose="020B0502040204020203" pitchFamily="34" charset="0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5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그러나 </a:t>
            </a:r>
            <a:r>
              <a:rPr lang="en-US" altLang="ko-KR" sz="1500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SUMX</a:t>
            </a:r>
            <a:r>
              <a:rPr lang="ko-KR" altLang="en-US" sz="15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처럼 </a:t>
            </a:r>
            <a:r>
              <a:rPr lang="en-US" altLang="ko-KR" sz="1500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X</a:t>
            </a:r>
            <a:r>
              <a:rPr lang="ko-KR" altLang="en-US" sz="15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로 끝나는 특별한 집계 함수는 여러 열에서 작동할 수 있다</a:t>
            </a:r>
            <a:r>
              <a:rPr lang="en-US" altLang="ko-KR" sz="15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.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AA1C48-71A8-446F-ACB0-9F01F9967366}"/>
              </a:ext>
            </a:extLst>
          </p:cNvPr>
          <p:cNvSpPr txBox="1"/>
          <p:nvPr/>
        </p:nvSpPr>
        <p:spPr>
          <a:xfrm>
            <a:off x="6405905" y="1557846"/>
            <a:ext cx="3344487" cy="3742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500" b="1" i="0" dirty="0">
                <a:solidFill>
                  <a:srgbClr val="171717"/>
                </a:solidFill>
                <a:effectLst/>
                <a:highlight>
                  <a:srgbClr val="E6E8F5"/>
                </a:highlight>
                <a:latin typeface="Segoe UI" panose="020B0502040204020203" pitchFamily="34" charset="0"/>
              </a:rPr>
              <a:t>계산 함수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COUNT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COUNTA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COUNTBLANK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COUNTROWS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DISTINCTCOUNT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algn="l">
              <a:lnSpc>
                <a:spcPct val="150000"/>
              </a:lnSpc>
            </a:pPr>
            <a:r>
              <a:rPr lang="ko-KR" altLang="en-US" sz="15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고유 값</a:t>
            </a:r>
            <a:r>
              <a:rPr lang="en-US" altLang="ko-KR" sz="15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ko-KR" altLang="en-US" sz="15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비어 있지 않은 값</a:t>
            </a:r>
            <a:r>
              <a:rPr lang="en-US" altLang="ko-KR" sz="15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ko-KR" altLang="en-US" sz="15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테이블 행 등 여러 요소의 개수를 계산</a:t>
            </a:r>
            <a:endParaRPr lang="en-US" altLang="ko-KR" sz="1500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DC1C79-FEE5-4767-9132-21DD35C67282}"/>
              </a:ext>
            </a:extLst>
          </p:cNvPr>
          <p:cNvSpPr txBox="1"/>
          <p:nvPr/>
        </p:nvSpPr>
        <p:spPr>
          <a:xfrm>
            <a:off x="10144000" y="1557846"/>
            <a:ext cx="1926362" cy="2703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500" b="1" i="0" dirty="0">
                <a:solidFill>
                  <a:srgbClr val="171717"/>
                </a:solidFill>
                <a:effectLst/>
                <a:highlight>
                  <a:srgbClr val="E6E8F5"/>
                </a:highlight>
                <a:latin typeface="Segoe UI" panose="020B0502040204020203" pitchFamily="34" charset="0"/>
              </a:rPr>
              <a:t>논리 함수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AND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또는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NOT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IF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IFERROR</a:t>
            </a:r>
          </a:p>
        </p:txBody>
      </p:sp>
    </p:spTree>
    <p:extLst>
      <p:ext uri="{BB962C8B-B14F-4D97-AF65-F5344CB8AC3E}">
        <p14:creationId xmlns:p14="http://schemas.microsoft.com/office/powerpoint/2010/main" val="28657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75"/>
    </mc:Choice>
    <mc:Fallback xmlns="">
      <p:transition spd="slow" advTm="2167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607685F4-60D5-4CE2-A81B-4743C965FC51}"/>
              </a:ext>
            </a:extLst>
          </p:cNvPr>
          <p:cNvSpPr/>
          <p:nvPr/>
        </p:nvSpPr>
        <p:spPr>
          <a:xfrm>
            <a:off x="293865" y="312718"/>
            <a:ext cx="11574367" cy="637085"/>
          </a:xfrm>
          <a:prstGeom prst="roundRect">
            <a:avLst>
              <a:gd name="adj" fmla="val 12073"/>
            </a:avLst>
          </a:prstGeom>
          <a:solidFill>
            <a:srgbClr val="E6E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3. DAX </a:t>
            </a:r>
            <a:r>
              <a:rPr lang="ko-KR" altLang="en-US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함수</a:t>
            </a:r>
            <a:endParaRPr lang="en-US" altLang="ko-KR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28C9F5-1331-435E-B868-E2A6CEE611EB}"/>
              </a:ext>
            </a:extLst>
          </p:cNvPr>
          <p:cNvSpPr txBox="1"/>
          <p:nvPr/>
        </p:nvSpPr>
        <p:spPr>
          <a:xfrm>
            <a:off x="919507" y="1687828"/>
            <a:ext cx="421075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500" b="1" i="0" dirty="0">
                <a:solidFill>
                  <a:srgbClr val="171717"/>
                </a:solidFill>
                <a:effectLst/>
                <a:highlight>
                  <a:srgbClr val="E6E8F5"/>
                </a:highlight>
                <a:latin typeface="Segoe UI" panose="020B0502040204020203" pitchFamily="34" charset="0"/>
              </a:rPr>
              <a:t>정보 함수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ISBLANK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ISNUMBER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ISTEXT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ISNONTEXT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ISERROR: </a:t>
            </a:r>
            <a:r>
              <a:rPr lang="ko-KR" altLang="en-US" sz="16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참조하는 값에 오류가 포함되어 있는 경우 </a:t>
            </a:r>
            <a:r>
              <a:rPr lang="en-US" altLang="ko-KR" sz="16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TRUE</a:t>
            </a:r>
            <a:r>
              <a:rPr lang="ko-KR" altLang="en-US" sz="16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를 반환</a:t>
            </a:r>
            <a:r>
              <a:rPr lang="en-US" altLang="ko-KR" sz="16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algn="l">
              <a:lnSpc>
                <a:spcPct val="150000"/>
              </a:lnSpc>
            </a:pPr>
            <a:r>
              <a:rPr lang="ko-KR" altLang="en-US" sz="16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인수로 제공된 셀이나 행을 확인하고 값이 필요한 형식과 일치하는지 여부를 알려</a:t>
            </a:r>
            <a:r>
              <a:rPr lang="ko-KR" altLang="en-US" sz="1600" dirty="0">
                <a:solidFill>
                  <a:srgbClr val="171717"/>
                </a:solidFill>
                <a:latin typeface="Segoe UI" panose="020B0502040204020203" pitchFamily="34" charset="0"/>
              </a:rPr>
              <a:t>준다</a:t>
            </a:r>
            <a:r>
              <a:rPr lang="en-US" altLang="ko-KR" sz="1600" dirty="0">
                <a:solidFill>
                  <a:srgbClr val="171717"/>
                </a:solidFill>
                <a:latin typeface="Segoe UI" panose="020B0502040204020203" pitchFamily="34" charset="0"/>
              </a:rPr>
              <a:t>.</a:t>
            </a:r>
            <a:endParaRPr lang="en-US" altLang="ko-KR" sz="1500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B8F02A-40CE-43C1-A31C-8700D128E2AA}"/>
              </a:ext>
            </a:extLst>
          </p:cNvPr>
          <p:cNvSpPr txBox="1"/>
          <p:nvPr/>
        </p:nvSpPr>
        <p:spPr>
          <a:xfrm>
            <a:off x="5498951" y="1687828"/>
            <a:ext cx="4334578" cy="3050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500" b="1" i="0" dirty="0">
                <a:solidFill>
                  <a:srgbClr val="171717"/>
                </a:solidFill>
                <a:effectLst/>
                <a:highlight>
                  <a:srgbClr val="E6E8F5"/>
                </a:highlight>
                <a:latin typeface="Segoe UI" panose="020B0502040204020203" pitchFamily="34" charset="0"/>
              </a:rPr>
              <a:t>텍스트 함수</a:t>
            </a:r>
            <a:endParaRPr lang="en-US" altLang="ko-KR" sz="2500" b="1" dirty="0">
              <a:solidFill>
                <a:srgbClr val="171717"/>
              </a:solidFill>
              <a:highlight>
                <a:srgbClr val="E6E8F5"/>
              </a:highlight>
              <a:latin typeface="Segoe UI" panose="020B0502040204020203" pitchFamily="3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CONCATENTATE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REPLACE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SEARCH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UPPER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FIXED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643B03-2E6B-4AF3-B86A-3F0C9B1AD8ED}"/>
              </a:ext>
            </a:extLst>
          </p:cNvPr>
          <p:cNvSpPr txBox="1"/>
          <p:nvPr/>
        </p:nvSpPr>
        <p:spPr>
          <a:xfrm>
            <a:off x="8773722" y="1687828"/>
            <a:ext cx="3418278" cy="3050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500" b="1" i="0" dirty="0">
                <a:solidFill>
                  <a:srgbClr val="171717"/>
                </a:solidFill>
                <a:effectLst/>
                <a:highlight>
                  <a:srgbClr val="E6E8F5"/>
                </a:highlight>
                <a:latin typeface="Segoe UI" panose="020B0502040204020203" pitchFamily="34" charset="0"/>
              </a:rPr>
              <a:t>날짜 함수</a:t>
            </a:r>
            <a:endParaRPr lang="en-US" altLang="ko-KR" sz="2500" b="1" i="0" dirty="0">
              <a:solidFill>
                <a:srgbClr val="171717"/>
              </a:solidFill>
              <a:effectLst/>
              <a:highlight>
                <a:srgbClr val="E6E8F5"/>
              </a:highlight>
              <a:latin typeface="Segoe UI" panose="020B0502040204020203" pitchFamily="34" charset="0"/>
            </a:endParaRPr>
          </a:p>
          <a:p>
            <a:pPr algn="l">
              <a:lnSpc>
                <a:spcPct val="150000"/>
              </a:lnSpc>
            </a:pPr>
            <a:endParaRPr lang="en-US" altLang="ko-KR" sz="1500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DATE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HOUR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NOW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EOMONTH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WEEKDAY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23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75"/>
    </mc:Choice>
    <mc:Fallback xmlns="">
      <p:transition spd="slow" advTm="2167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607685F4-60D5-4CE2-A81B-4743C965FC51}"/>
              </a:ext>
            </a:extLst>
          </p:cNvPr>
          <p:cNvSpPr/>
          <p:nvPr/>
        </p:nvSpPr>
        <p:spPr>
          <a:xfrm>
            <a:off x="293865" y="312718"/>
            <a:ext cx="11574367" cy="637085"/>
          </a:xfrm>
          <a:prstGeom prst="roundRect">
            <a:avLst>
              <a:gd name="adj" fmla="val 12073"/>
            </a:avLst>
          </a:prstGeom>
          <a:solidFill>
            <a:srgbClr val="E6E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4. </a:t>
            </a:r>
            <a:r>
              <a:rPr lang="ko-KR" altLang="en-US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추가적인 </a:t>
            </a:r>
            <a:r>
              <a:rPr lang="en-US" altLang="ko-KR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DAX </a:t>
            </a:r>
            <a:r>
              <a:rPr lang="ko-KR" altLang="en-US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함수 예제</a:t>
            </a:r>
            <a:endParaRPr lang="en-US" altLang="ko-KR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B9D558-C685-4FF1-974B-B2C767905C16}"/>
              </a:ext>
            </a:extLst>
          </p:cNvPr>
          <p:cNvPicPr/>
          <p:nvPr/>
        </p:nvPicPr>
        <p:blipFill rotWithShape="1">
          <a:blip r:embed="rId2"/>
          <a:srcRect l="8160" t="13312" r="42601" b="75211"/>
          <a:stretch/>
        </p:blipFill>
        <p:spPr>
          <a:xfrm>
            <a:off x="1540743" y="3179737"/>
            <a:ext cx="9110514" cy="21279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8BE4B7-5BD9-4DCD-8325-E24DD5D602FD}"/>
              </a:ext>
            </a:extLst>
          </p:cNvPr>
          <p:cNvSpPr txBox="1"/>
          <p:nvPr/>
        </p:nvSpPr>
        <p:spPr>
          <a:xfrm>
            <a:off x="447870" y="1310239"/>
            <a:ext cx="6097604" cy="1014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latinLnBrk="1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800" b="1" kern="100" dirty="0" err="1"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DateDIFF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시작날짜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마치는 날짜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포맷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ko-KR" altLang="ko-KR" sz="2000" kern="100" dirty="0">
                <a:solidFill>
                  <a:srgbClr val="030303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날짜와</a:t>
            </a:r>
            <a:r>
              <a:rPr lang="ko-KR" altLang="ko-KR" sz="2000" kern="100" dirty="0">
                <a:solidFill>
                  <a:srgbClr val="030303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30303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날짜</a:t>
            </a:r>
            <a:r>
              <a:rPr lang="en-US" altLang="ko-KR" sz="2000" kern="100" dirty="0">
                <a:solidFill>
                  <a:srgbClr val="030303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ko-KR" sz="2000" kern="100" dirty="0">
                <a:solidFill>
                  <a:srgbClr val="030303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간의</a:t>
            </a:r>
            <a:r>
              <a:rPr lang="ko-KR" altLang="ko-KR" sz="2000" kern="100" dirty="0">
                <a:solidFill>
                  <a:srgbClr val="030303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30303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기간을</a:t>
            </a:r>
            <a:r>
              <a:rPr lang="ko-KR" altLang="ko-KR" sz="2000" kern="100" dirty="0">
                <a:solidFill>
                  <a:srgbClr val="030303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30303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추출할</a:t>
            </a:r>
            <a:r>
              <a:rPr lang="ko-KR" altLang="ko-KR" sz="2000" kern="100" dirty="0">
                <a:solidFill>
                  <a:srgbClr val="030303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30303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때</a:t>
            </a:r>
            <a:r>
              <a:rPr lang="ko-KR" altLang="ko-KR" sz="2000" kern="100" dirty="0">
                <a:solidFill>
                  <a:srgbClr val="030303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30303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사용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2B1CEE-137C-4640-AD89-5C2E1B8A27BE}"/>
              </a:ext>
            </a:extLst>
          </p:cNvPr>
          <p:cNvSpPr txBox="1"/>
          <p:nvPr/>
        </p:nvSpPr>
        <p:spPr>
          <a:xfrm>
            <a:off x="6715224" y="2685312"/>
            <a:ext cx="3435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kern="100" dirty="0">
                <a:effectLst/>
                <a:highlight>
                  <a:srgbClr val="E6E8F5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= </a:t>
            </a:r>
            <a:r>
              <a:rPr lang="ko-KR" altLang="ko-KR" sz="1800" kern="100" dirty="0">
                <a:effectLst/>
                <a:highlight>
                  <a:srgbClr val="E6E8F5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주문</a:t>
            </a:r>
            <a:r>
              <a:rPr lang="en-US" altLang="ko-KR" sz="1800" kern="100" dirty="0">
                <a:effectLst/>
                <a:highlight>
                  <a:srgbClr val="E6E8F5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- </a:t>
            </a:r>
            <a:r>
              <a:rPr lang="ko-KR" altLang="ko-KR" sz="1800" kern="100" dirty="0">
                <a:effectLst/>
                <a:highlight>
                  <a:srgbClr val="E6E8F5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배송을 일단위로</a:t>
            </a:r>
            <a:endParaRPr lang="ko-KR" altLang="en-US" dirty="0">
              <a:highlight>
                <a:srgbClr val="E6E8F5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9859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75"/>
    </mc:Choice>
    <mc:Fallback xmlns="">
      <p:transition spd="slow" advTm="21675"/>
    </mc:Fallback>
  </mc:AlternateContent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1740</TotalTime>
  <Words>657</Words>
  <Application>Microsoft Office PowerPoint</Application>
  <PresentationFormat>와이드스크린</PresentationFormat>
  <Paragraphs>139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Helvetica Neue</vt:lpstr>
      <vt:lpstr>Spoqa Han Sans</vt:lpstr>
      <vt:lpstr>맑은 고딕</vt:lpstr>
      <vt:lpstr>Arial</vt:lpstr>
      <vt:lpstr>Segoe UI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이 주희</cp:lastModifiedBy>
  <cp:revision>106</cp:revision>
  <dcterms:created xsi:type="dcterms:W3CDTF">2019-08-02T03:24:46Z</dcterms:created>
  <dcterms:modified xsi:type="dcterms:W3CDTF">2020-09-12T05:50:57Z</dcterms:modified>
</cp:coreProperties>
</file>